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svm" ContentType="image/unknown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1998325" cy="7559675" type="screen4x3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720" y="138"/>
      </p:cViewPr>
      <p:guideLst>
        <p:guide orient="horz" pos="2381"/>
        <p:guide pos="37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28" cy="534208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AR" sz="1400" b="0" i="0" u="none" strike="noStrike" kern="1200">
              <a:ln>
                <a:noFill/>
              </a:ln>
              <a:latin typeface="Source Sans Pro" pitchFamily="2"/>
              <a:ea typeface="Droid Sans" pitchFamily="2"/>
              <a:cs typeface="Lohit Hindi" pitchFamily="2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4278797" y="0"/>
            <a:ext cx="3280528" cy="534208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ctr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0627707-1386-46DB-8B26-0D174ABB0365}" type="datetimeFigureOut">
              <a:t>17/04/2018</a:t>
            </a:fld>
            <a:endParaRPr lang="es-AR" sz="1400" b="0" i="0" u="none" strike="noStrike" kern="1200">
              <a:ln>
                <a:noFill/>
              </a:ln>
              <a:latin typeface="Source Sans Pro" pitchFamily="2"/>
              <a:ea typeface="Droid Sans" pitchFamily="2"/>
              <a:cs typeface="Lohit Hindi" pitchFamily="2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10157222"/>
            <a:ext cx="3280528" cy="534208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AR" sz="1400" b="0" i="0" u="none" strike="noStrike" kern="1200">
              <a:ln>
                <a:noFill/>
              </a:ln>
              <a:latin typeface="Source Sans Pro" pitchFamily="2"/>
              <a:ea typeface="Droid Sans" pitchFamily="2"/>
              <a:cs typeface="Lohit Hindi" pitchFamily="2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4278797" y="10157222"/>
            <a:ext cx="3280528" cy="534208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B5726BD-DF3E-4CF6-B93A-1D1DA8D61074}" type="slidenum">
              <a:t>‹#›</a:t>
            </a:fld>
            <a:endParaRPr lang="es-AR" sz="1400" b="0" i="0" u="none" strike="noStrike" kern="1200">
              <a:ln>
                <a:noFill/>
              </a:ln>
              <a:latin typeface="Source Sans Pro" pitchFamily="2"/>
              <a:ea typeface="Droid Sans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51379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 idx="2"/>
          </p:nvPr>
        </p:nvSpPr>
        <p:spPr>
          <a:xfrm>
            <a:off x="1566719" y="1117440"/>
            <a:ext cx="4425120" cy="37389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3"/>
          </p:nvPr>
        </p:nvSpPr>
        <p:spPr>
          <a:xfrm>
            <a:off x="1044000" y="5096520"/>
            <a:ext cx="5471640" cy="4487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AR" altLang="zh-TW"/>
          </a:p>
        </p:txBody>
      </p:sp>
      <p:sp>
        <p:nvSpPr>
          <p:cNvPr id="4" name="頁首版面配置區 3"/>
          <p:cNvSpPr txBox="1">
            <a:spLocks noGrp="1"/>
          </p:cNvSpPr>
          <p:nvPr>
            <p:ph type="hdr" sz="quarter"/>
          </p:nvPr>
        </p:nvSpPr>
        <p:spPr>
          <a:xfrm>
            <a:off x="360000" y="360000"/>
            <a:ext cx="2968199" cy="498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es-AR" sz="1400" kern="1200">
                <a:solidFill>
                  <a:srgbClr val="DBF5F9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xfrm>
            <a:off x="4231440" y="360000"/>
            <a:ext cx="2968199" cy="498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es-AR" sz="1400" kern="1200">
                <a:solidFill>
                  <a:srgbClr val="DBF5F9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fld id="{44C5967D-CBA5-4BF0-980D-534964D3AE7E}" type="datetimeFigureOut">
              <a:t>17/04/2018</a:t>
            </a:fld>
            <a:endParaRPr lang="es-AR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360000" y="9833400"/>
            <a:ext cx="2968199" cy="498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es-AR" sz="1400" kern="1200">
                <a:solidFill>
                  <a:srgbClr val="DBF5F9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4231440" y="9833400"/>
            <a:ext cx="2968199" cy="498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es-AR" sz="1400" kern="1200">
                <a:solidFill>
                  <a:srgbClr val="DBF5F9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fld id="{E048B985-A8F9-4F6B-8037-77D8722813C6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2502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rtl="0" hangingPunct="0">
      <a:lnSpc>
        <a:spcPct val="110000"/>
      </a:lnSpc>
      <a:spcBef>
        <a:spcPts val="0"/>
      </a:spcBef>
      <a:spcAft>
        <a:spcPts val="567"/>
      </a:spcAft>
      <a:tabLst/>
      <a:defRPr lang="es-AR" altLang="zh-TW" sz="2000" b="0" i="0" u="none" strike="noStrike" kern="1200">
        <a:ln>
          <a:noFill/>
        </a:ln>
        <a:latin typeface="Open Sans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87D72D2D-F432-4760-A7FF-E809D5DDA1C9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AFE57D34-F92B-4A38-BD77-31EDBB2E5443}" type="slidenum">
              <a:t>1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>
          <a:xfrm>
            <a:off x="374760" y="5480639"/>
            <a:ext cx="6825240" cy="4851360"/>
          </a:xfrm>
        </p:spPr>
        <p:txBody>
          <a:bodyPr>
            <a:spAutoFit/>
          </a:bodyPr>
          <a:lstStyle/>
          <a:p>
            <a:pPr lvl="0"/>
            <a:r>
              <a:rPr lang="es-AR" sz="1800" i="1"/>
              <a:t>“La ingeniería de eq de fases comprende la aplicación del conocimiento fenomenológico del comportamiento de sistemas homogéneos y multifásicos, y su predicción mediante herramientas termodinámicas, con la finalidad de contribuir al desarrollo de procesos químicos. El diseño del equilibrio de fases es un nexo entre los requerimiento de un dado proceso y las actividades académicas de medición y modelado de datos experimentales.</a:t>
            </a:r>
          </a:p>
          <a:p>
            <a:pPr lvl="0"/>
            <a:r>
              <a:rPr lang="es-AR" sz="1800" i="1"/>
              <a:t>[…] Esta disponibilidad (de simuladores computacionales) hace necesario estudiarla, con la finalidad de alcanzar un uso más fehaciente y efectivo de éstos, a través del desarrollo de criterios generales que faciliten la comprensión del potencial y limitaciones del proceso químico.”</a:t>
            </a:r>
          </a:p>
          <a:p>
            <a:pPr lvl="0"/>
            <a:r>
              <a:rPr lang="es-AR" sz="1800"/>
              <a:t>Pereda, tesis doctoral, PLAPIQUI/UNS </a:t>
            </a:r>
            <a:r>
              <a:rPr lang="es-AR" sz="1800" b="1"/>
              <a:t>2003</a:t>
            </a:r>
            <a:r>
              <a:rPr lang="es-AR" sz="1800"/>
              <a:t>, pp 4.1.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3CC48FAE-E91F-4A54-9D1C-0D2BC14DD376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341A89CE-C25B-467C-B162-0E09630ECB27}" type="slidenum">
              <a:t>10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83C4A318-E927-4785-9B20-EFA5748ECEBF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F02912CE-0FC3-47B6-8C91-D891D88794E0}" type="slidenum">
              <a:t>11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B048DFA4-131A-4C48-9C96-A27EBC3E7983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8B607B53-5BB4-4070-A3CB-17D220B5303B}" type="slidenum">
              <a:t>12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D6834509-CE75-41D9-B3B7-BAE648C24653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006F38EF-FD15-4D03-986B-86926E0C0529}" type="slidenum">
              <a:t>13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076FBEE8-5C0E-4F66-A5FD-96E34131F0C5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4D63BF57-C7E7-4767-82AD-1C3789ECFE1D}" type="slidenum">
              <a:t>14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04FB168E-36BF-429D-99FA-73BED9650D7C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E410D8E5-0705-4340-A0DF-512FF4552935}" type="slidenum">
              <a:t>15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1FE22CAF-3C56-4325-B0B1-190181C76B42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BEF2AAC6-9CE7-42B0-8154-A30F8B53AB72}" type="slidenum">
              <a:t>16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8D4299C3-FC9C-4812-87F4-2A8F67316AAD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358A26C0-C74F-48CD-A9DC-641DDA0F2BB4}" type="slidenum">
              <a:t>17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5BE4C66C-D09C-4138-ABED-4D9594FE831F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C426DA4E-7D22-4C7B-BFA9-7ABF45B3B838}" type="slidenum">
              <a:t>18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03D65963-7892-459A-B621-5DB086932B06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89202E0C-1D3A-46C6-B731-AA797A54F31A}" type="slidenum">
              <a:t>19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E1C6CE8F-C712-47D9-BFAF-955AE9E9353A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FEFAF10C-7229-44DB-A4DA-29A97E88412B}" type="slidenum">
              <a:t>2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01603296-3B8E-4889-BD88-57F95B5FDA52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D7BB6C74-AB78-401C-A865-C55486844769}" type="slidenum">
              <a:t>20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993BA6F8-2733-4CD5-873B-B86416927DA9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5D7C7FA0-A101-4649-AFA3-D18766532FAC}" type="slidenum">
              <a:t>3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0AB630BC-B980-46B1-9278-5EC2B034DD68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7130FC2A-316C-4488-BEF0-53614BFCE5B7}" type="slidenum">
              <a:t>4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3879892D-655A-477B-94C6-76C7A0D3D80A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985DC94E-EC88-4D58-A367-70647DA13F7D}" type="slidenum">
              <a:t>5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7CE0C7EC-B5EC-43BF-9334-4153F46AA687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25026715-C641-4459-A997-91597576DDBF}" type="slidenum">
              <a:t>6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C0877EBC-CC42-4666-85B3-78539F47F6FE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A7FD578A-079D-455A-ABCC-FCEB0F1C3156}" type="slidenum">
              <a:t>7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E75E8131-C04D-4994-89EB-170D812C234C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126C990C-0EF2-402B-A38C-C71451B0E23A}" type="slidenum">
              <a:t>8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8E22F99C-07B6-4A09-8106-789D77115AD8}" type="datetimeFigureOut">
              <a:t>17/04/2018</a:t>
            </a:fld>
            <a:endParaRPr lang="es-AR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F298BDED-9804-41CB-B4AA-C12A462A8D47}" type="slidenum">
              <a:t>9</a:t>
            </a:fld>
            <a:endParaRPr lang="es-AR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00113" y="2347913"/>
            <a:ext cx="10198100" cy="16208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00225" y="4283075"/>
            <a:ext cx="8397875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FFEBCF-E7BB-4322-B64C-4CFA55F827BC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7662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569343-77CD-49A6-AD28-21655D46B54E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522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648700" y="301625"/>
            <a:ext cx="2698750" cy="6464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49275" y="301625"/>
            <a:ext cx="7947025" cy="6464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654A35-9FF2-4C06-B43F-CC4D5868A401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9781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00113" y="2347913"/>
            <a:ext cx="10198100" cy="16208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00225" y="4283075"/>
            <a:ext cx="8397875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90B5CC-4B27-4158-B0A6-7970506D3A9D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6467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A1B483-5C3A-48C4-BD24-0B34B46B4FEA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3926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7738" y="4857750"/>
            <a:ext cx="10198100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47738" y="3203575"/>
            <a:ext cx="10198100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F13756-1B9F-4EBB-84C1-7FFE71DA1D42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4370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98488" y="1920875"/>
            <a:ext cx="5292725" cy="466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43613" y="1920875"/>
            <a:ext cx="5294312" cy="466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D146F5-DEEA-4712-B824-01A80CE63B89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4128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0075" y="303213"/>
            <a:ext cx="10798175" cy="125888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0075" y="1692275"/>
            <a:ext cx="530066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0075" y="2397125"/>
            <a:ext cx="530066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094413" y="1692275"/>
            <a:ext cx="530383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094413" y="2397125"/>
            <a:ext cx="5303837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4DCAD2-FD94-4E00-A859-E074884121D2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641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2A8723-7B1A-49D8-97C9-5F8482DEB5FD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77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1E7657-9383-46B2-B73C-68E627E9FFB2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927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0075" y="301625"/>
            <a:ext cx="3946525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91063" y="301625"/>
            <a:ext cx="6707187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0075" y="1581150"/>
            <a:ext cx="3946525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124058-1E4D-4B3B-9453-EB955BC19871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3288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12AB67-0A57-4F0D-A7EE-16D9F29D80B2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106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51088" y="5291138"/>
            <a:ext cx="7199312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51088" y="674688"/>
            <a:ext cx="7199312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51088" y="5916613"/>
            <a:ext cx="7199312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2BAD34-58C7-4F77-80F0-BEDB1C48565A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3240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DDEB2E-BFA7-42BF-AA8E-EEAD9622D319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9578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699500" y="120650"/>
            <a:ext cx="2698750" cy="64627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98488" y="120650"/>
            <a:ext cx="7948612" cy="64627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19D480-60C5-4ACC-A82E-D2647BE6135A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63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00113" y="2347913"/>
            <a:ext cx="10198100" cy="16208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00225" y="4283075"/>
            <a:ext cx="8397875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CFD0D1-DD2B-4D48-81CA-3FBFE9F110CB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2321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1BC96F-E393-4261-90E0-381F6810402C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5956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7738" y="4857750"/>
            <a:ext cx="10198100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47738" y="3203575"/>
            <a:ext cx="10198100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8ED0CA-6751-425D-B3CC-17AE65DDEDD4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9605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98488" y="1828800"/>
            <a:ext cx="5338762" cy="5394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89650" y="1828800"/>
            <a:ext cx="5340350" cy="5394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EEFD93-3ECD-4728-8869-84617FA360D8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8377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0075" y="303213"/>
            <a:ext cx="10798175" cy="125888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0075" y="1692275"/>
            <a:ext cx="530066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0075" y="2397125"/>
            <a:ext cx="530066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094413" y="1692275"/>
            <a:ext cx="530383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094413" y="2397125"/>
            <a:ext cx="5303837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ED43C0-E189-4E63-A501-65724494CA73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358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4ED462-8C01-491E-9747-B6FD26B8E1DC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1660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7D2013-0040-4067-A22C-5547113AC84E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3771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7738" y="4857750"/>
            <a:ext cx="10198100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47738" y="3203575"/>
            <a:ext cx="10198100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5688D44-9F3E-4F98-92A1-ABCC608A46ED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603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0075" y="301625"/>
            <a:ext cx="3946525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91063" y="301625"/>
            <a:ext cx="6707187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0075" y="1581150"/>
            <a:ext cx="3946525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DEC969-E691-48DC-884A-46739A94A80F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6094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51088" y="5291138"/>
            <a:ext cx="7199312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51088" y="674688"/>
            <a:ext cx="7199312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51088" y="5916613"/>
            <a:ext cx="7199312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06F73F6-204A-4213-827F-9C046593831F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9609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6DFAF9-0D74-4E4E-9DDD-3220DD32153F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964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3313" y="301625"/>
            <a:ext cx="2706687" cy="69215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98488" y="301625"/>
            <a:ext cx="7972425" cy="69215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37206D-1BF7-4F36-BF99-4C0D4FCEB143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1556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2450" y="5216525"/>
            <a:ext cx="5318125" cy="154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22975" y="5216525"/>
            <a:ext cx="5319713" cy="154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89EBC5-A5EF-4BCB-9970-574232292FCD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0349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0075" y="303213"/>
            <a:ext cx="10798175" cy="125888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0075" y="1692275"/>
            <a:ext cx="530066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0075" y="2397125"/>
            <a:ext cx="530066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094413" y="1692275"/>
            <a:ext cx="530383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094413" y="2397125"/>
            <a:ext cx="5303837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BB5CB7-9357-4DA4-AD33-2C2DC7D4AE5E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1939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877ED4-4180-409C-AE5F-70F93C31183A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522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2E1552-D7EC-4EBA-96CB-72E21F3161AE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9405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0075" y="301625"/>
            <a:ext cx="3946525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91063" y="301625"/>
            <a:ext cx="6707187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0075" y="1581150"/>
            <a:ext cx="3946525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770358-07BE-4344-BC11-3DAE86EFD2A4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2287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51088" y="5291138"/>
            <a:ext cx="7199312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51088" y="674688"/>
            <a:ext cx="7199312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51088" y="5916613"/>
            <a:ext cx="7199312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1C2939-E070-4C40-A259-E7E6760FED2A}" type="slidenum"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1150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2"/>
          </p:nvPr>
        </p:nvSpPr>
        <p:spPr>
          <a:xfrm>
            <a:off x="563040" y="6887160"/>
            <a:ext cx="2795400" cy="521639"/>
          </a:xfrm>
          <a:prstGeom prst="rect">
            <a:avLst/>
          </a:prstGeom>
          <a:noFill/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es-AR" sz="2400" kern="1200">
                <a:solidFill>
                  <a:srgbClr val="DBF5F9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3"/>
          </p:nvPr>
        </p:nvSpPr>
        <p:spPr>
          <a:xfrm>
            <a:off x="4066560" y="6887160"/>
            <a:ext cx="3803040" cy="521639"/>
          </a:xfrm>
          <a:prstGeom prst="rect">
            <a:avLst/>
          </a:prstGeom>
          <a:noFill/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es-AR" sz="2400" kern="1200">
                <a:solidFill>
                  <a:srgbClr val="DBF5F9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4"/>
          </p:nvPr>
        </p:nvSpPr>
        <p:spPr>
          <a:xfrm>
            <a:off x="8566200" y="6887160"/>
            <a:ext cx="2795400" cy="521639"/>
          </a:xfrm>
          <a:prstGeom prst="rect">
            <a:avLst/>
          </a:prstGeom>
          <a:noFill/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es-AR" sz="2400" kern="1200">
                <a:solidFill>
                  <a:srgbClr val="DBF5F9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fld id="{4B07735A-2D4D-4FED-9FED-E4AD3CE50DED}" type="slidenum">
              <a:t>‹#›</a:t>
            </a:fld>
            <a:endParaRPr lang="es-AR"/>
          </a:p>
        </p:txBody>
      </p:sp>
      <p:sp>
        <p:nvSpPr>
          <p:cNvPr id="5" name="標題版面配置區 4"/>
          <p:cNvSpPr txBox="1">
            <a:spLocks noGrp="1"/>
          </p:cNvSpPr>
          <p:nvPr>
            <p:ph type="title"/>
          </p:nvPr>
        </p:nvSpPr>
        <p:spPr>
          <a:xfrm>
            <a:off x="548640" y="301320"/>
            <a:ext cx="10798560" cy="44535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b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 altLang="zh-TW"/>
          </a:p>
        </p:txBody>
      </p:sp>
      <p:sp>
        <p:nvSpPr>
          <p:cNvPr id="6" name="文字版面配置區 5"/>
          <p:cNvSpPr txBox="1">
            <a:spLocks noGrp="1"/>
          </p:cNvSpPr>
          <p:nvPr>
            <p:ph type="body" idx="1"/>
          </p:nvPr>
        </p:nvSpPr>
        <p:spPr>
          <a:xfrm>
            <a:off x="552960" y="5216400"/>
            <a:ext cx="10789920" cy="15501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marR="0" lvl="0" indent="-324000" rtl="0">
              <a:spcBef>
                <a:spcPts val="0"/>
              </a:spcBef>
              <a:spcAft>
                <a:spcPts val="1233"/>
              </a:spcAft>
              <a:buClr>
                <a:srgbClr val="F49100"/>
              </a:buClr>
              <a:buSzPct val="45000"/>
              <a:buFont typeface="StarSymbol"/>
              <a:buNone/>
              <a:defRPr lang="es-AR" sz="2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23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F49100"/>
              </a:buClr>
              <a:buSzPct val="75000"/>
              <a:buFont typeface="StarSymbol"/>
              <a:buChar char="–"/>
              <a:defRPr lang="es-AR" sz="22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F49100"/>
              </a:buClr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s-AR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indent="0" algn="l" rtl="0" hangingPunct="0">
        <a:lnSpc>
          <a:spcPct val="100000"/>
        </a:lnSpc>
        <a:spcBef>
          <a:spcPts val="0"/>
        </a:spcBef>
        <a:spcAft>
          <a:spcPts val="0"/>
        </a:spcAft>
        <a:tabLst/>
        <a:defRPr lang="es-AR" altLang="zh-TW" sz="8000" b="0" i="0" u="none" strike="noStrike" kern="1200" spc="0" baseline="0">
          <a:ln>
            <a:noFill/>
          </a:ln>
          <a:solidFill>
            <a:srgbClr val="04617B"/>
          </a:solidFill>
          <a:latin typeface="Source Sans Pro Light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233"/>
        </a:spcAft>
        <a:tabLst/>
        <a:defRPr lang="es-AR" altLang="zh-TW" sz="2800" b="0" i="0" u="none" strike="noStrike" kern="1200">
          <a:ln>
            <a:noFill/>
          </a:ln>
          <a:solidFill>
            <a:srgbClr val="DBF5F9"/>
          </a:solidFill>
          <a:latin typeface="Source Sans Pro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b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 altLang="zh-TW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99040" y="1920239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s-AR"/>
              <a:t>Pulse para editar el formato de esquema del texto</a:t>
            </a:r>
          </a:p>
          <a:p>
            <a:pPr lvl="1"/>
            <a:r>
              <a:rPr lang="es-AR"/>
              <a:t>Segundo nivel del esquema</a:t>
            </a:r>
          </a:p>
          <a:p>
            <a:pPr lvl="2"/>
            <a:r>
              <a:rPr lang="es-AR"/>
              <a:t>Tercer nivel del esquema</a:t>
            </a:r>
          </a:p>
          <a:p>
            <a:pPr lvl="3"/>
            <a:r>
              <a:rPr lang="es-AR"/>
              <a:t>Cuarto nivel del esquema</a:t>
            </a:r>
          </a:p>
          <a:p>
            <a:pPr lvl="4"/>
            <a:r>
              <a:rPr lang="es-AR"/>
              <a:t>Quinto nivel del esquema</a:t>
            </a:r>
          </a:p>
          <a:p>
            <a:pPr lvl="5"/>
            <a:r>
              <a:rPr lang="es-AR"/>
              <a:t>Sexto nivel del esquema</a:t>
            </a:r>
          </a:p>
          <a:p>
            <a:pPr lvl="6"/>
            <a:r>
              <a:rPr lang="es-AR"/>
              <a:t>Séptimo nivel del esquema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599040" y="6887160"/>
            <a:ext cx="2795400" cy="5216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es-AR" sz="2400" kern="1200">
                <a:solidFill>
                  <a:srgbClr val="484848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4102560" y="6887160"/>
            <a:ext cx="3803040" cy="5216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es-AR" sz="2400" kern="1200">
                <a:solidFill>
                  <a:srgbClr val="484848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8602200" y="6887160"/>
            <a:ext cx="2795400" cy="5216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es-AR" sz="2400" kern="1200">
                <a:solidFill>
                  <a:srgbClr val="484848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fld id="{9A18D0E0-1A2A-4759-9B1F-23D0B7300F44}" type="slidenum"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hangingPunct="0">
        <a:tabLst/>
        <a:defRPr lang="es-AR" altLang="zh-TW" sz="6000" b="0" i="0" u="none" strike="noStrike" kern="1200">
          <a:ln>
            <a:noFill/>
          </a:ln>
          <a:solidFill>
            <a:srgbClr val="FFFFFF"/>
          </a:solidFill>
          <a:latin typeface="Source Sans Pro Light" pitchFamily="2"/>
        </a:defRPr>
      </a:lvl1pPr>
    </p:titleStyle>
    <p:bodyStyle>
      <a:lvl1pPr lvl="0" hangingPunct="0">
        <a:buClr>
          <a:srgbClr val="04617B"/>
        </a:buClr>
        <a:buSzPct val="45000"/>
        <a:buFont typeface="StarSymbol"/>
        <a:buChar char="●"/>
        <a:tabLst/>
        <a:defRPr lang="es-AR"/>
      </a:lvl1pPr>
      <a:lvl2pPr lvl="1" hangingPunct="0">
        <a:buClr>
          <a:srgbClr val="04617B"/>
        </a:buClr>
        <a:buSzPct val="75000"/>
        <a:buFont typeface="StarSymbol"/>
        <a:buChar char="–"/>
        <a:tabLst/>
        <a:defRPr lang="es-AR"/>
      </a:lvl2pPr>
      <a:lvl3pPr lvl="2" hangingPunct="0">
        <a:buClr>
          <a:srgbClr val="04617B"/>
        </a:buClr>
        <a:buSzPct val="45000"/>
        <a:buFont typeface="StarSymbol"/>
        <a:buChar char="●"/>
        <a:tabLst/>
        <a:defRPr lang="es-AR"/>
      </a:lvl3pPr>
      <a:lvl4pPr lvl="3" hangingPunct="0">
        <a:buClr>
          <a:srgbClr val="04617B"/>
        </a:buClr>
        <a:buSzPct val="75000"/>
        <a:buFont typeface="StarSymbol"/>
        <a:buChar char="–"/>
        <a:tabLst/>
        <a:defRPr lang="es-AR"/>
      </a:lvl4pPr>
      <a:lvl5pPr lvl="4" hangingPunct="0">
        <a:buClr>
          <a:srgbClr val="04617B"/>
        </a:buClr>
        <a:buSzPct val="45000"/>
        <a:buFont typeface="StarSymbol"/>
        <a:buChar char="●"/>
        <a:tabLst/>
        <a:defRPr lang="es-AR"/>
      </a:lvl5pPr>
      <a:lvl6pPr lvl="5" hangingPunct="0">
        <a:buClr>
          <a:srgbClr val="04617B"/>
        </a:buClr>
        <a:buSzPct val="45000"/>
        <a:buFont typeface="StarSymbol"/>
        <a:buChar char="●"/>
        <a:tabLst/>
        <a:defRPr lang="es-AR"/>
      </a:lvl6pPr>
      <a:lvl7pPr lvl="6" hangingPunct="0">
        <a:buClr>
          <a:srgbClr val="04617B"/>
        </a:buClr>
        <a:buSzPct val="45000"/>
        <a:buFont typeface="StarSymbol"/>
        <a:buChar char="●"/>
        <a:tabLst/>
        <a:defRPr lang="es-AR"/>
      </a:lvl7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 altLang="zh-TW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marR="0" lvl="0" indent="-324000" rtl="0">
              <a:spcBef>
                <a:spcPts val="0"/>
              </a:spcBef>
              <a:spcAft>
                <a:spcPts val="1412"/>
              </a:spcAft>
              <a:buClr>
                <a:srgbClr val="04617B"/>
              </a:buClr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412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s-AR" altLang="zh-TW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599040" y="6827759"/>
            <a:ext cx="2795400" cy="5216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es-AR" sz="2400" kern="1200">
                <a:solidFill>
                  <a:srgbClr val="484848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4102560" y="6827759"/>
            <a:ext cx="3803040" cy="5216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es-AR" sz="2400" kern="1200">
                <a:solidFill>
                  <a:srgbClr val="484848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9188640" y="6827759"/>
            <a:ext cx="2253600" cy="5216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es-AR" sz="2400" kern="1200">
                <a:solidFill>
                  <a:srgbClr val="484848"/>
                </a:solidFill>
                <a:latin typeface="Source Sans Pro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fld id="{F58F5381-D08A-414E-A12C-D996A047A622}" type="slidenum"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hangingPunct="0">
        <a:tabLst/>
        <a:defRPr lang="es-AR" altLang="zh-TW" sz="6000" b="0" i="0" u="none" strike="noStrike" kern="1200">
          <a:ln>
            <a:noFill/>
          </a:ln>
          <a:solidFill>
            <a:srgbClr val="04617B"/>
          </a:solidFill>
          <a:latin typeface="Source Sans Pro Light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2"/>
        </a:spcAft>
        <a:tabLst/>
        <a:defRPr lang="es-AR" altLang="zh-TW" sz="3200" b="0" i="0" u="none" strike="noStrike" kern="1200">
          <a:ln>
            <a:noFill/>
          </a:ln>
          <a:latin typeface="Source Sans Pro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m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457200" y="575640"/>
            <a:ext cx="11338560" cy="39049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5400">
                <a:latin typeface="微軟正黑體" pitchFamily="34"/>
                <a:ea typeface="微軟正黑體" pitchFamily="34"/>
              </a:rPr>
              <a:t>宜蘭縣營業衛生管理自治條例說明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rtl="0">
              <a:spcBef>
                <a:spcPts val="0"/>
              </a:spcBef>
              <a:spcAft>
                <a:spcPts val="1233"/>
              </a:spcAft>
              <a:buClr>
                <a:srgbClr val="F49100"/>
              </a:buClr>
              <a:buSzPct val="45000"/>
              <a:buFont typeface="StarSymbol"/>
              <a:buNone/>
              <a:defRPr lang="es-AR" sz="2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23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F49100"/>
              </a:buClr>
              <a:buSzPct val="75000"/>
              <a:buFont typeface="StarSymbol"/>
              <a:buChar char="–"/>
              <a:defRPr lang="es-AR" sz="22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F49100"/>
              </a:buClr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zh-CN" altLang="en-US">
                <a:latin typeface="微軟正黑體" pitchFamily="34"/>
                <a:ea typeface="微軟正黑體" pitchFamily="34"/>
              </a:rPr>
              <a:t>宜蘭縣政府衛生局疾病管制科 </a:t>
            </a:r>
            <a:r>
              <a:rPr lang="es-AR">
                <a:latin typeface="微軟正黑體" pitchFamily="34"/>
                <a:ea typeface="微軟正黑體" pitchFamily="34"/>
              </a:rPr>
              <a:t>    </a:t>
            </a:r>
            <a:r>
              <a:rPr lang="zh-CN" altLang="en-US">
                <a:latin typeface="微軟正黑體" pitchFamily="34"/>
                <a:ea typeface="微軟正黑體" pitchFamily="34"/>
              </a:rPr>
              <a:t>葉維哲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 altLang="zh-TW"/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7200" y="548640"/>
            <a:ext cx="10972799" cy="630936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宜蘭縣營業衛生管理自治條例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zh-CN" altLang="en-US">
                <a:latin typeface="微軟正黑體" pitchFamily="34"/>
                <a:ea typeface="微軟正黑體" pitchFamily="34"/>
              </a:rPr>
              <a:t>第十一條、</a:t>
            </a:r>
          </a:p>
          <a:p>
            <a:pPr lvl="0">
              <a:buNone/>
            </a:pPr>
            <a:r>
              <a:rPr lang="es-AR">
                <a:latin typeface="微軟正黑體" pitchFamily="34"/>
                <a:ea typeface="微軟正黑體" pitchFamily="34"/>
              </a:rPr>
              <a:t>            </a:t>
            </a:r>
            <a:r>
              <a:rPr lang="zh-CN" altLang="en-US">
                <a:latin typeface="微軟正黑體" pitchFamily="34"/>
                <a:ea typeface="微軟正黑體" pitchFamily="34"/>
              </a:rPr>
              <a:t>一、本府得派員進入各營業場所進行衛生稽查，稽查 </a:t>
            </a:r>
            <a:r>
              <a:rPr lang="es-AR">
                <a:latin typeface="微軟正黑體" pitchFamily="34"/>
                <a:ea typeface="微軟正黑體" pitchFamily="34"/>
              </a:rPr>
              <a:t>                     </a:t>
            </a:r>
            <a:r>
              <a:rPr lang="zh-CN" altLang="en-US">
                <a:latin typeface="微軟正黑體" pitchFamily="34"/>
                <a:ea typeface="微軟正黑體" pitchFamily="34"/>
              </a:rPr>
              <a:t>人員應出示證明文件，必要時得抽樣檢驗，負責 </a:t>
            </a:r>
            <a:r>
              <a:rPr lang="es-AR">
                <a:latin typeface="微軟正黑體" pitchFamily="34"/>
                <a:ea typeface="微軟正黑體" pitchFamily="34"/>
              </a:rPr>
              <a:t>                     </a:t>
            </a:r>
            <a:r>
              <a:rPr lang="zh-CN" altLang="en-US">
                <a:latin typeface="微軟正黑體" pitchFamily="34"/>
                <a:ea typeface="微軟正黑體" pitchFamily="34"/>
              </a:rPr>
              <a:t>人及從業人員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不得規避</a:t>
            </a:r>
            <a:r>
              <a:rPr lang="zh-CN" altLang="en-US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妨礙</a:t>
            </a:r>
            <a:r>
              <a:rPr lang="zh-CN" altLang="en-US">
                <a:latin typeface="微軟正黑體" pitchFamily="34"/>
                <a:ea typeface="微軟正黑體" pitchFamily="34"/>
              </a:rPr>
              <a:t>或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拒絕</a:t>
            </a:r>
            <a:r>
              <a:rPr lang="zh-CN" altLang="en-US">
                <a:latin typeface="微軟正黑體" pitchFamily="34"/>
                <a:ea typeface="微軟正黑體" pitchFamily="34"/>
              </a:rPr>
              <a:t>。</a:t>
            </a:r>
          </a:p>
          <a:p>
            <a:pPr lvl="0">
              <a:buNone/>
            </a:pPr>
            <a:endParaRPr lang="es-AR">
              <a:latin typeface="微軟正黑體" pitchFamily="34"/>
              <a:ea typeface="微軟正黑體" pitchFamily="34"/>
            </a:endParaRPr>
          </a:p>
          <a:p>
            <a:pPr lvl="0">
              <a:buNone/>
            </a:pPr>
            <a:r>
              <a:rPr lang="es-AR">
                <a:latin typeface="微軟正黑體" pitchFamily="34"/>
                <a:ea typeface="微軟正黑體" pitchFamily="34"/>
              </a:rPr>
              <a:t>            </a:t>
            </a:r>
            <a:r>
              <a:rPr lang="zh-CN" altLang="en-US">
                <a:latin typeface="微軟正黑體" pitchFamily="34"/>
                <a:ea typeface="微軟正黑體" pitchFamily="34"/>
              </a:rPr>
              <a:t>二、前項之稽查或抽樣結果，本府得公布之。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宜蘭縣營業衛生管理自治條例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zh-CN" altLang="en-US" sz="4400">
                <a:latin typeface="微軟正黑體" pitchFamily="34"/>
                <a:ea typeface="微軟正黑體" pitchFamily="34"/>
              </a:rPr>
              <a:t>第十二條 、住宿服務業之衛生規範如下：</a:t>
            </a:r>
          </a:p>
          <a:p>
            <a:pPr lvl="0">
              <a:buNone/>
            </a:pPr>
            <a:r>
              <a:rPr lang="es-AR" sz="2200">
                <a:latin typeface="微軟正黑體" pitchFamily="34"/>
                <a:ea typeface="微軟正黑體" pitchFamily="34"/>
              </a:rPr>
              <a:t>  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一、供消費者使用之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盥洗用具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毛巾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浴巾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拖鞋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等用品，應於每 </a:t>
            </a:r>
            <a:r>
              <a:rPr lang="es-AR" sz="2400">
                <a:latin typeface="微軟正黑體" pitchFamily="34"/>
                <a:ea typeface="微軟正黑體" pitchFamily="34"/>
              </a:rPr>
              <a:t>                                  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一消費者使用後洗淨消毒，並保持清潔。</a:t>
            </a:r>
          </a:p>
          <a:p>
            <a:pPr lvl="0">
              <a:buNone/>
            </a:pPr>
            <a:r>
              <a:rPr lang="es-AR" sz="2400">
                <a:latin typeface="微軟正黑體" pitchFamily="34"/>
                <a:ea typeface="微軟正黑體" pitchFamily="34"/>
              </a:rPr>
              <a:t>  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二、供消費者使用之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被單（巾）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床單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被套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枕頭套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等寢具，應 </a:t>
            </a:r>
            <a:r>
              <a:rPr lang="es-AR" sz="2400">
                <a:latin typeface="微軟正黑體" pitchFamily="34"/>
                <a:ea typeface="微軟正黑體" pitchFamily="34"/>
              </a:rPr>
              <a:t>                                  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於每一消費者使用後換洗，並保持清潔。</a:t>
            </a:r>
          </a:p>
          <a:p>
            <a:pPr lvl="0">
              <a:buNone/>
            </a:pPr>
            <a:r>
              <a:rPr lang="es-AR" sz="2400">
                <a:latin typeface="微軟正黑體" pitchFamily="34"/>
                <a:ea typeface="微軟正黑體" pitchFamily="34"/>
              </a:rPr>
              <a:t>  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三、不得提供重複使用之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牙刷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肥皂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梳子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及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刮鬍刀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。</a:t>
            </a:r>
          </a:p>
          <a:p>
            <a:pPr lvl="0">
              <a:buNone/>
            </a:pPr>
            <a:r>
              <a:rPr lang="es-AR" sz="2400">
                <a:latin typeface="微軟正黑體" pitchFamily="34"/>
                <a:ea typeface="微軟正黑體" pitchFamily="34"/>
              </a:rPr>
              <a:t>  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四、發現消費者有發燒、嘔吐、腹瀉等疑似感染傳染病症狀時，應 </a:t>
            </a:r>
            <a:r>
              <a:rPr lang="es-AR" sz="2400">
                <a:latin typeface="微軟正黑體" pitchFamily="34"/>
                <a:ea typeface="微軟正黑體" pitchFamily="34"/>
              </a:rPr>
              <a:t>                                  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於</a:t>
            </a:r>
            <a:r>
              <a:rPr lang="zh-CN" altLang="en-US" sz="24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二四十小時內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通報主管機關或醫療機構處理；消費者患有疾 </a:t>
            </a:r>
            <a:r>
              <a:rPr lang="es-AR" sz="2400">
                <a:latin typeface="微軟正黑體" pitchFamily="34"/>
                <a:ea typeface="微軟正黑體" pitchFamily="34"/>
              </a:rPr>
              <a:t>                                  </a:t>
            </a:r>
            <a:r>
              <a:rPr lang="zh-CN" altLang="en-US" sz="2400">
                <a:latin typeface="微軟正黑體" pitchFamily="34"/>
                <a:ea typeface="微軟正黑體" pitchFamily="34"/>
              </a:rPr>
              <a:t>病情況緊急時應協助就醫。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宜蘭縣營業衛生管理自治條例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>
          <a:xfrm>
            <a:off x="233280" y="1645920"/>
            <a:ext cx="11562480" cy="5760720"/>
          </a:xfrm>
        </p:spPr>
        <p:txBody>
          <a:bodyPr/>
          <a:lstStyle>
            <a:def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zh-CN" altLang="en-US">
                <a:latin typeface="微軟正黑體" pitchFamily="34"/>
                <a:ea typeface="微軟正黑體" pitchFamily="34"/>
              </a:rPr>
              <a:t>第十二條 、住宿服務業之衛生規範如下：</a:t>
            </a:r>
          </a:p>
          <a:p>
            <a:pPr lvl="0">
              <a:buNone/>
            </a:pPr>
            <a:r>
              <a:rPr lang="zh-CN" altLang="en-US" sz="2200">
                <a:latin typeface="微軟正黑體" pitchFamily="34"/>
                <a:ea typeface="微軟正黑體" pitchFamily="34"/>
              </a:rPr>
              <a:t>五、依「人類免疫缺乏病毒傳染防治及感染者權益保障條例」第十條規定，提供</a:t>
            </a:r>
            <a:r>
              <a:rPr lang="zh-CN" altLang="en-US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保險套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及</a:t>
            </a:r>
            <a:r>
              <a:rPr lang="zh-CN" altLang="en-US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水性 </a:t>
            </a:r>
            <a:r>
              <a:rPr lang="es-AR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        </a:t>
            </a:r>
            <a:r>
              <a:rPr lang="zh-CN" altLang="en-US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潤滑劑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。</a:t>
            </a:r>
          </a:p>
          <a:p>
            <a:pPr lvl="0">
              <a:buNone/>
            </a:pPr>
            <a:r>
              <a:rPr lang="zh-CN" altLang="en-US" sz="2200">
                <a:latin typeface="微軟正黑體" pitchFamily="34"/>
                <a:ea typeface="微軟正黑體" pitchFamily="34"/>
              </a:rPr>
              <a:t>六、客房內照度標準，應符合中華民國 </a:t>
            </a:r>
            <a:r>
              <a:rPr lang="es-AR" sz="2200">
                <a:latin typeface="微軟正黑體" pitchFamily="34"/>
                <a:ea typeface="微軟正黑體" pitchFamily="34"/>
                <a:cs typeface="Arial" pitchFamily="32"/>
              </a:rPr>
              <a:t>CNS 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照度標準規定。</a:t>
            </a:r>
          </a:p>
          <a:p>
            <a:pPr lvl="0">
              <a:buNone/>
            </a:pPr>
            <a:r>
              <a:rPr lang="zh-CN" altLang="en-US" sz="2200">
                <a:latin typeface="微軟正黑體" pitchFamily="34"/>
                <a:ea typeface="微軟正黑體" pitchFamily="34"/>
              </a:rPr>
              <a:t>七、客房內應設置垃圾桶。</a:t>
            </a:r>
          </a:p>
          <a:p>
            <a:pPr lvl="0">
              <a:buNone/>
            </a:pPr>
            <a:r>
              <a:rPr lang="zh-CN" altLang="en-US" sz="2200">
                <a:latin typeface="微軟正黑體" pitchFamily="34"/>
                <a:ea typeface="微軟正黑體" pitchFamily="34"/>
              </a:rPr>
              <a:t>八、垃圾收集儲存桶應</a:t>
            </a:r>
            <a:r>
              <a:rPr lang="zh-CN" altLang="en-US" sz="2200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附密蓋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，並應設置</a:t>
            </a:r>
            <a:r>
              <a:rPr lang="zh-CN" altLang="en-US" sz="2200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資源回收桶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。</a:t>
            </a:r>
          </a:p>
          <a:p>
            <a:pPr lvl="0">
              <a:buNone/>
            </a:pPr>
            <a:r>
              <a:rPr lang="zh-CN" altLang="en-US" sz="2200">
                <a:latin typeface="微軟正黑體" pitchFamily="34"/>
                <a:ea typeface="微軟正黑體" pitchFamily="34"/>
              </a:rPr>
              <a:t>九、</a:t>
            </a:r>
            <a:r>
              <a:rPr lang="zh-CN" altLang="en-US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浴廁設施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應無破損或藏污納垢之情形，並</a:t>
            </a:r>
            <a:r>
              <a:rPr lang="zh-CN" altLang="en-US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定期消毒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。</a:t>
            </a:r>
          </a:p>
          <a:p>
            <a:pPr lvl="0">
              <a:buNone/>
            </a:pPr>
            <a:r>
              <a:rPr lang="zh-CN" altLang="en-US" sz="2200">
                <a:latin typeface="微軟正黑體" pitchFamily="34"/>
                <a:ea typeface="微軟正黑體" pitchFamily="34"/>
              </a:rPr>
              <a:t>十、如設有</a:t>
            </a:r>
            <a:r>
              <a:rPr lang="zh-CN" altLang="en-US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按摩浴缸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，應於每一消費者使用後，進行浴缸表面清潔，內部管線應</a:t>
            </a:r>
            <a:r>
              <a:rPr lang="zh-CN" altLang="en-US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每天消毒一次 </a:t>
            </a:r>
            <a:r>
              <a:rPr lang="es-AR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        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並</a:t>
            </a:r>
            <a:r>
              <a:rPr lang="zh-CN" altLang="en-US" sz="22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留有紀錄</a:t>
            </a:r>
            <a:r>
              <a:rPr lang="zh-CN" altLang="en-US" sz="2200">
                <a:latin typeface="微軟正黑體" pitchFamily="34"/>
                <a:ea typeface="微軟正黑體" pitchFamily="34"/>
              </a:rPr>
              <a:t>。</a:t>
            </a:r>
          </a:p>
          <a:p>
            <a:pPr lvl="0">
              <a:buNone/>
            </a:pPr>
            <a:r>
              <a:rPr lang="zh-CN" altLang="en-US" sz="2200">
                <a:latin typeface="微軟正黑體" pitchFamily="34"/>
                <a:ea typeface="微軟正黑體" pitchFamily="34"/>
              </a:rPr>
              <a:t>十一、未設套房者，每層樓應有公用浴室，並應男女分設，與廁所隔離。</a:t>
            </a:r>
          </a:p>
          <a:p>
            <a:pPr lvl="0">
              <a:buNone/>
            </a:pPr>
            <a:endParaRPr lang="es-AR" sz="3600"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6600">
                <a:latin typeface="微軟正黑體" pitchFamily="34"/>
                <a:ea typeface="微軟正黑體" pitchFamily="34"/>
              </a:rPr>
              <a:t>罰則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>
          <a:xfrm>
            <a:off x="690480" y="1920239"/>
            <a:ext cx="10739520" cy="4663440"/>
          </a:xfrm>
        </p:spPr>
        <p:txBody>
          <a:bodyPr/>
          <a:lstStyle>
            <a:def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zh-CN" altLang="en-US">
                <a:latin typeface="微軟正黑體" pitchFamily="34"/>
                <a:ea typeface="微軟正黑體" pitchFamily="34"/>
              </a:rPr>
              <a:t>第二十一條、</a:t>
            </a:r>
            <a:r>
              <a:rPr lang="es-AR">
                <a:latin typeface="微軟正黑體" pitchFamily="34"/>
                <a:ea typeface="微軟正黑體" pitchFamily="34"/>
              </a:rPr>
              <a:t> 違反</a:t>
            </a:r>
            <a:r>
              <a:rPr lang="zh-CN" altLang="en-US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第十二條第一款至第三款、第六款至第九款</a:t>
            </a:r>
            <a:r>
              <a:rPr lang="zh-CN" altLang="en-US">
                <a:latin typeface="微軟正黑體" pitchFamily="34"/>
                <a:ea typeface="微軟正黑體" pitchFamily="34"/>
              </a:rPr>
              <a:t>經通知限期改善，屆期未改善者，處負責人</a:t>
            </a:r>
            <a:r>
              <a:rPr lang="zh-CN" altLang="en-US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新臺幣三千元以上一萬五千元以下罰鍰</a:t>
            </a:r>
            <a:r>
              <a:rPr lang="zh-CN" altLang="en-US">
                <a:latin typeface="微軟正黑體" pitchFamily="34"/>
                <a:ea typeface="微軟正黑體" pitchFamily="34"/>
              </a:rPr>
              <a:t>，並得按次處罰；情節重大者，並得命其停業至完成改善之日為止。</a:t>
            </a:r>
          </a:p>
          <a:p>
            <a:pPr lvl="0"/>
            <a:r>
              <a:rPr lang="zh-CN" altLang="en-US">
                <a:latin typeface="微軟正黑體" pitchFamily="34"/>
                <a:ea typeface="微軟正黑體" pitchFamily="34"/>
              </a:rPr>
              <a:t>第二十二條、</a:t>
            </a:r>
            <a:r>
              <a:rPr lang="es-AR">
                <a:latin typeface="微軟正黑體" pitchFamily="34"/>
                <a:ea typeface="微軟正黑體" pitchFamily="34"/>
              </a:rPr>
              <a:t>  </a:t>
            </a:r>
            <a:r>
              <a:rPr lang="zh-CN" altLang="en-US">
                <a:latin typeface="微軟正黑體" pitchFamily="34"/>
                <a:ea typeface="微軟正黑體" pitchFamily="34"/>
              </a:rPr>
              <a:t>違反</a:t>
            </a:r>
            <a:r>
              <a:rPr lang="zh-CN" altLang="en-US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第五條第一項、第二項、第六條</a:t>
            </a:r>
            <a:r>
              <a:rPr lang="zh-CN" altLang="en-US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第九條第一款至第六款</a:t>
            </a:r>
            <a:r>
              <a:rPr lang="zh-CN" altLang="en-US">
                <a:latin typeface="微軟正黑體" pitchFamily="34"/>
                <a:ea typeface="微軟正黑體" pitchFamily="34"/>
              </a:rPr>
              <a:t>、</a:t>
            </a:r>
            <a:r>
              <a:rPr lang="zh-CN" altLang="en-US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第十一條第一項</a:t>
            </a:r>
            <a:r>
              <a:rPr lang="zh-CN" altLang="en-US">
                <a:latin typeface="微軟正黑體" pitchFamily="34"/>
                <a:ea typeface="微軟正黑體" pitchFamily="34"/>
              </a:rPr>
              <a:t>規定者，經通知限期改善，逾期未改善者，處負責人</a:t>
            </a:r>
            <a:r>
              <a:rPr lang="zh-CN" altLang="en-US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新臺幣二千元以上一萬元以下罰鍰</a:t>
            </a:r>
            <a:r>
              <a:rPr lang="zh-CN" altLang="en-US">
                <a:latin typeface="微軟正黑體" pitchFamily="34"/>
                <a:ea typeface="微軟正黑體" pitchFamily="34"/>
              </a:rPr>
              <a:t>，並得按次處罰；情節重大者，並得命其停業至完成改善之日為止。</a:t>
            </a:r>
          </a:p>
          <a:p>
            <a:pPr lvl="0"/>
            <a:endParaRPr lang="es-AR">
              <a:latin typeface="微軟正黑體" pitchFamily="34"/>
              <a:ea typeface="微軟正黑體" pitchFamily="34"/>
            </a:endParaRPr>
          </a:p>
          <a:p>
            <a:pPr lvl="0"/>
            <a:endParaRPr lang="es-AR"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稽查重點整理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409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04617B"/>
              </a:buClr>
              <a:buSzPct val="75000"/>
              <a:buFont typeface="StarSymbol"/>
              <a:buChar char="–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04617B"/>
              </a:buClr>
              <a:buSzPct val="45000"/>
              <a:buFont typeface="StarSymbol"/>
              <a:buChar char="●"/>
              <a:defRPr lang="es-AR" sz="2200" b="0" i="0" u="none" strike="noStrike" kern="1200">
                <a:ln>
                  <a:noFill/>
                </a:ln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zh-CN" altLang="en-US">
                <a:latin typeface="微軟正黑體" pitchFamily="34"/>
                <a:ea typeface="微軟正黑體" pitchFamily="34"/>
              </a:rPr>
              <a:t>一、衛生講習卡</a:t>
            </a:r>
            <a:r>
              <a:rPr lang="es-AR">
                <a:latin typeface="微軟正黑體" pitchFamily="34"/>
                <a:ea typeface="微軟正黑體" pitchFamily="34"/>
              </a:rPr>
              <a:t>(</a:t>
            </a:r>
            <a:r>
              <a:rPr lang="zh-CN" altLang="en-US">
                <a:latin typeface="微軟正黑體" pitchFamily="34"/>
                <a:ea typeface="微軟正黑體" pitchFamily="34"/>
              </a:rPr>
              <a:t>黃色</a:t>
            </a:r>
            <a:r>
              <a:rPr lang="es-AR">
                <a:latin typeface="微軟正黑體" pitchFamily="34"/>
                <a:ea typeface="微軟正黑體" pitchFamily="34"/>
              </a:rPr>
              <a:t>):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有效期三年</a:t>
            </a:r>
          </a:p>
          <a:p>
            <a:pPr lvl="0"/>
            <a:r>
              <a:rPr lang="zh-CN" altLang="en-US">
                <a:latin typeface="微軟正黑體" pitchFamily="34"/>
                <a:ea typeface="微軟正黑體" pitchFamily="34"/>
              </a:rPr>
              <a:t>二、從業人員健康檢查紀錄</a:t>
            </a:r>
            <a:r>
              <a:rPr lang="es-AR">
                <a:latin typeface="微軟正黑體" pitchFamily="34"/>
                <a:ea typeface="微軟正黑體" pitchFamily="34"/>
              </a:rPr>
              <a:t>: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一年一次</a:t>
            </a:r>
          </a:p>
          <a:p>
            <a:pPr lvl="0"/>
            <a:r>
              <a:rPr lang="zh-CN" altLang="en-US">
                <a:latin typeface="微軟正黑體" pitchFamily="34"/>
                <a:ea typeface="微軟正黑體" pitchFamily="34"/>
              </a:rPr>
              <a:t>三、建立員工名冊及清潔紀錄表</a:t>
            </a:r>
            <a:r>
              <a:rPr lang="es-AR">
                <a:latin typeface="微軟正黑體" pitchFamily="34"/>
                <a:ea typeface="微軟正黑體" pitchFamily="34"/>
              </a:rPr>
              <a:t>(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公廁、水塔、浴池、房 </a:t>
            </a:r>
            <a:r>
              <a:rPr lang="es-AR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         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務</a:t>
            </a:r>
            <a:r>
              <a:rPr lang="es-AR">
                <a:latin typeface="微軟正黑體" pitchFamily="34"/>
                <a:ea typeface="微軟正黑體" pitchFamily="34"/>
              </a:rPr>
              <a:t>)</a:t>
            </a:r>
          </a:p>
          <a:p>
            <a:pPr lvl="0"/>
            <a:r>
              <a:rPr lang="zh-CN" altLang="en-US">
                <a:latin typeface="微軟正黑體" pitchFamily="34"/>
                <a:ea typeface="微軟正黑體" pitchFamily="34"/>
              </a:rPr>
              <a:t>四、簡易急救箱</a:t>
            </a:r>
            <a:r>
              <a:rPr lang="es-AR">
                <a:latin typeface="微軟正黑體" pitchFamily="34"/>
                <a:ea typeface="微軟正黑體" pitchFamily="34"/>
              </a:rPr>
              <a:t>(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消毒棉棒、</a:t>
            </a:r>
            <a:r>
              <a:rPr lang="es-AR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OK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绷、生理食鹽水、優 </a:t>
            </a:r>
            <a:r>
              <a:rPr lang="es-AR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      </a:t>
            </a:r>
          </a:p>
          <a:p>
            <a:pPr lvl="0"/>
            <a:r>
              <a:rPr lang="es-AR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       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碘</a:t>
            </a:r>
            <a:r>
              <a:rPr lang="es-AR">
                <a:latin typeface="微軟正黑體" pitchFamily="34"/>
                <a:ea typeface="微軟正黑體" pitchFamily="34"/>
              </a:rPr>
              <a:t>) “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注意效期 避免逾期</a:t>
            </a:r>
            <a:r>
              <a:rPr lang="es-AR">
                <a:latin typeface="微軟正黑體" pitchFamily="34"/>
                <a:ea typeface="微軟正黑體" pitchFamily="34"/>
              </a:rPr>
              <a:t>”</a:t>
            </a:r>
          </a:p>
          <a:p>
            <a:pPr lvl="0"/>
            <a:r>
              <a:rPr lang="zh-CN" altLang="en-US">
                <a:latin typeface="微軟正黑體" pitchFamily="34"/>
                <a:ea typeface="微軟正黑體" pitchFamily="34"/>
              </a:rPr>
              <a:t>五、</a:t>
            </a:r>
            <a:r>
              <a:rPr lang="zh-CN" altLang="en-US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保險套、水性潤滑劑“</a:t>
            </a:r>
            <a:r>
              <a:rPr lang="zh-CN" altLang="en-US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注意效期 避免逾期</a:t>
            </a:r>
            <a:r>
              <a:rPr lang="es-AR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s-AR"/>
              <a:t>       </a:t>
            </a:r>
            <a:r>
              <a:rPr lang="zh-CN" altLang="en-US" sz="7200"/>
              <a:t>下載專區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rtl="0">
              <a:spcBef>
                <a:spcPts val="0"/>
              </a:spcBef>
              <a:spcAft>
                <a:spcPts val="1233"/>
              </a:spcAft>
              <a:buClr>
                <a:srgbClr val="F49100"/>
              </a:buClr>
              <a:buSzPct val="45000"/>
              <a:buFont typeface="StarSymbol"/>
              <a:buNone/>
              <a:defRPr lang="es-AR" sz="2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23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F49100"/>
              </a:buClr>
              <a:buSzPct val="75000"/>
              <a:buFont typeface="StarSymbol"/>
              <a:buChar char="–"/>
              <a:defRPr lang="es-AR" sz="22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F49100"/>
              </a:buClr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marL="0" indent="0"/>
            <a:endParaRPr lang="es-AR" altLang="zh-TW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599040" y="121320"/>
            <a:ext cx="1079856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 altLang="zh-TW"/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4320" y="731519"/>
            <a:ext cx="11430000" cy="6217919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 altLang="zh-TW"/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7600" y="914400"/>
            <a:ext cx="11288160" cy="589212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 altLang="zh-TW"/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7200" y="548640"/>
            <a:ext cx="11105280" cy="6281639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540000" y="-3108959"/>
            <a:ext cx="10798560" cy="44535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宜蘭縣營業衛生管理自治條例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822960" y="1549439"/>
            <a:ext cx="10149840" cy="6720840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ctr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32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Lohit Hindi" pitchFamily="2"/>
              </a:rPr>
              <a:t>第三條、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Lohit Hindi" pitchFamily="2"/>
              </a:rPr>
              <a:t>一、住宿服務業</a:t>
            </a:r>
            <a:r>
              <a:rPr lang="es-AR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Lohit Hindi" pitchFamily="2"/>
              </a:rPr>
              <a:t>:</a:t>
            </a:r>
            <a:r>
              <a:rPr lang="zh-CN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Lohit Hindi" pitchFamily="2"/>
              </a:rPr>
              <a:t>指經營住宿服務之營業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AR" sz="2400" b="0" i="0" u="none" strike="noStrike" kern="1200">
              <a:ln>
                <a:noFill/>
              </a:ln>
              <a:latin typeface="微軟正黑體" pitchFamily="34"/>
              <a:ea typeface="微軟正黑體" pitchFamily="34"/>
              <a:cs typeface="Lohit Hindi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AR" sz="2400" b="0" i="0" u="none" strike="noStrike" kern="1200">
              <a:ln>
                <a:noFill/>
              </a:ln>
              <a:latin typeface="微軟正黑體" pitchFamily="34"/>
              <a:ea typeface="微軟正黑體" pitchFamily="34"/>
              <a:cs typeface="Lohit Hindi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28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第 五 條、</a:t>
            </a:r>
            <a:r>
              <a:rPr lang="es-AR" sz="2800" b="0" i="0" u="none" strike="noStrike" kern="1200">
                <a:ln>
                  <a:noFill/>
                </a:ln>
                <a:solidFill>
                  <a:srgbClr val="FF3333"/>
                </a:solidFill>
                <a:latin typeface="微軟正黑體" pitchFamily="34"/>
                <a:ea typeface="微軟正黑體" pitchFamily="34"/>
                <a:cs typeface="DFKai-SB" pitchFamily="2"/>
              </a:rPr>
              <a:t>(</a:t>
            </a:r>
            <a:r>
              <a:rPr lang="zh-CN" sz="2800" b="0" i="0" u="none" strike="noStrike" kern="1200">
                <a:ln>
                  <a:noFill/>
                </a:ln>
                <a:solidFill>
                  <a:srgbClr val="FF3333"/>
                </a:solidFill>
                <a:latin typeface="微軟正黑體" pitchFamily="34"/>
                <a:ea typeface="微軟正黑體" pitchFamily="34"/>
                <a:cs typeface="DFKai-SB" pitchFamily="2"/>
              </a:rPr>
              <a:t>衛生講習卡</a:t>
            </a:r>
            <a:r>
              <a:rPr lang="es-AR" sz="2800" b="0" i="0" u="none" strike="noStrike" kern="1200">
                <a:ln>
                  <a:noFill/>
                </a:ln>
                <a:solidFill>
                  <a:srgbClr val="FF3333"/>
                </a:solidFill>
                <a:latin typeface="微軟正黑體" pitchFamily="34"/>
                <a:ea typeface="微軟正黑體" pitchFamily="34"/>
                <a:cs typeface="DFKai-SB" pitchFamily="2"/>
              </a:rPr>
              <a:t>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一、營業場所應指定專人為</a:t>
            </a:r>
            <a:r>
              <a:rPr lang="zh-CN" sz="2400" b="0" i="0" u="none" strike="noStrike" kern="1200">
                <a:ln>
                  <a:noFill/>
                </a:ln>
                <a:solidFill>
                  <a:srgbClr val="FF0000"/>
                </a:solidFill>
                <a:latin typeface="微軟正黑體" pitchFamily="34"/>
                <a:ea typeface="微軟正黑體" pitchFamily="34"/>
                <a:cs typeface="DFKai-SB" pitchFamily="2"/>
              </a:rPr>
              <a:t>衛生管理員</a:t>
            </a:r>
            <a:r>
              <a:rPr lang="zh-CN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，負責管理衛生事項。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AR" sz="2400" b="0" i="0" u="none" strike="noStrike" kern="1200">
              <a:ln>
                <a:noFill/>
              </a:ln>
              <a:latin typeface="微軟正黑體" pitchFamily="34"/>
              <a:ea typeface="微軟正黑體" pitchFamily="34"/>
              <a:cs typeface="DFKai-SB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二、前項衛生管理員應參加本府或其他審查認可機構辦理之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AR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        </a:t>
            </a:r>
            <a:r>
              <a:rPr lang="zh-CN" sz="2400" b="0" i="0" u="none" strike="noStrike" kern="1200">
                <a:ln>
                  <a:noFill/>
                </a:ln>
                <a:solidFill>
                  <a:srgbClr val="FF0000"/>
                </a:solidFill>
                <a:latin typeface="微軟正黑體" pitchFamily="34"/>
                <a:ea typeface="微軟正黑體" pitchFamily="34"/>
                <a:cs typeface="DFKai-SB" pitchFamily="2"/>
              </a:rPr>
              <a:t>衛生講習</a:t>
            </a:r>
            <a:r>
              <a:rPr lang="zh-CN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，並經測驗合格取得證書者，始得擔任。證書有效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AR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        </a:t>
            </a:r>
            <a:r>
              <a:rPr lang="zh-CN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期限為</a:t>
            </a:r>
            <a:r>
              <a:rPr lang="zh-CN" sz="2800" b="0" i="0" u="none" strike="noStrike" kern="1200">
                <a:ln>
                  <a:noFill/>
                </a:ln>
                <a:solidFill>
                  <a:srgbClr val="FF3333"/>
                </a:solidFill>
                <a:latin typeface="微軟正黑體" pitchFamily="34"/>
                <a:ea typeface="微軟正黑體" pitchFamily="34"/>
                <a:cs typeface="DFKai-SB" pitchFamily="2"/>
              </a:rPr>
              <a:t>三年</a:t>
            </a:r>
            <a:r>
              <a:rPr lang="zh-CN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，衛生講習時數不得少於四小時。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AR" sz="2400" b="0" i="0" u="none" strike="noStrike" kern="1200">
              <a:ln>
                <a:noFill/>
              </a:ln>
              <a:latin typeface="微軟正黑體" pitchFamily="34"/>
              <a:ea typeface="微軟正黑體" pitchFamily="34"/>
              <a:cs typeface="DFKai-SB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CN" sz="2400" b="0" i="0" u="none" strike="noStrike" kern="1200">
                <a:ln>
                  <a:noFill/>
                </a:ln>
                <a:latin typeface="DFKai-SB" pitchFamily="2"/>
                <a:ea typeface="DFKai-SB" pitchFamily="2"/>
                <a:cs typeface="DFKai-SB" pitchFamily="2"/>
              </a:rPr>
              <a:t>三、新設立之營業場所衛生管理員</a:t>
            </a:r>
            <a:r>
              <a:rPr lang="zh-CN" sz="2400" b="0" i="0" u="none" strike="noStrike" kern="1200">
                <a:ln>
                  <a:noFill/>
                </a:ln>
                <a:latin typeface="PMingLiU" pitchFamily="2"/>
                <a:ea typeface="PMingLiU" pitchFamily="2"/>
                <a:cs typeface="PMingLiU" pitchFamily="2"/>
              </a:rPr>
              <a:t>，</a:t>
            </a:r>
            <a:r>
              <a:rPr lang="zh-CN" sz="2400" b="0" i="0" u="none" strike="noStrike" kern="1200">
                <a:ln>
                  <a:noFill/>
                </a:ln>
                <a:latin typeface="DFKai-SB" pitchFamily="2"/>
                <a:ea typeface="DFKai-SB" pitchFamily="2"/>
                <a:cs typeface="DFKai-SB" pitchFamily="2"/>
              </a:rPr>
              <a:t>應於設立登記核可後一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AR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DFKai-SB" pitchFamily="2"/>
              </a:rPr>
              <a:t>        </a:t>
            </a:r>
            <a:r>
              <a:rPr lang="zh-CN" sz="2400" b="0" i="0" u="none" strike="noStrike" kern="1200">
                <a:ln>
                  <a:noFill/>
                </a:ln>
                <a:latin typeface="DFKai-SB" pitchFamily="2"/>
                <a:ea typeface="DFKai-SB" pitchFamily="2"/>
                <a:cs typeface="DFKai-SB" pitchFamily="2"/>
              </a:rPr>
              <a:t>年內取得衛生管理員證書。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AR" sz="2400" b="0" i="0" u="none" strike="noStrike" kern="1200">
              <a:ln>
                <a:noFill/>
              </a:ln>
              <a:latin typeface="微軟正黑體" pitchFamily="34"/>
              <a:ea typeface="微軟正黑體" pitchFamily="34"/>
              <a:cs typeface="Lohit Hindi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AR" sz="2400" b="0" i="0" u="none" strike="noStrike" kern="1200">
              <a:ln>
                <a:noFill/>
              </a:ln>
              <a:latin typeface="微軟正黑體" pitchFamily="34"/>
              <a:ea typeface="微軟正黑體" pitchFamily="34"/>
              <a:cs typeface="Lohit Hindi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AR" sz="2400" b="0" i="0" u="none" strike="noStrike" kern="1200">
                <a:ln>
                  <a:noFill/>
                </a:ln>
                <a:latin typeface="微軟正黑體" pitchFamily="34"/>
                <a:ea typeface="微軟正黑體" pitchFamily="34"/>
                <a:cs typeface="Lohit Hindi" pitchFamily="2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zh-CN" altLang="en-US" sz="7200">
                <a:latin typeface="微軟正黑體" pitchFamily="34"/>
                <a:ea typeface="微軟正黑體" pitchFamily="34"/>
              </a:rPr>
              <a:t>謝謝聆聽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rtl="0">
              <a:spcBef>
                <a:spcPts val="0"/>
              </a:spcBef>
              <a:spcAft>
                <a:spcPts val="1233"/>
              </a:spcAft>
              <a:buClr>
                <a:srgbClr val="F49100"/>
              </a:buClr>
              <a:buSzPct val="45000"/>
              <a:buFont typeface="StarSymbol"/>
              <a:buNone/>
              <a:defRPr lang="es-AR" sz="2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defPPr>
            <a:lvl1pPr marL="432000" marR="0" lvl="0" indent="-324000" rtl="0">
              <a:spcBef>
                <a:spcPts val="0"/>
              </a:spcBef>
              <a:spcAft>
                <a:spcPts val="123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1pPr>
            <a:lvl2pPr marL="864000" marR="0" lvl="1" indent="-324000" rtl="0">
              <a:spcBef>
                <a:spcPts val="0"/>
              </a:spcBef>
              <a:spcAft>
                <a:spcPts val="1123"/>
              </a:spcAft>
              <a:buClr>
                <a:srgbClr val="F49100"/>
              </a:buClr>
              <a:buSzPct val="75000"/>
              <a:buFont typeface="StarSymbol"/>
              <a:buChar char="–"/>
              <a:defRPr lang="es-AR" sz="22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2pPr>
            <a:lvl3pPr marL="1295999" marR="0" lvl="2" indent="-288000" rtl="0">
              <a:spcBef>
                <a:spcPts val="0"/>
              </a:spcBef>
              <a:spcAft>
                <a:spcPts val="850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3pPr>
            <a:lvl4pPr marL="1728000" marR="0" lvl="3" indent="-216000" rtl="0">
              <a:spcBef>
                <a:spcPts val="0"/>
              </a:spcBef>
              <a:spcAft>
                <a:spcPts val="567"/>
              </a:spcAft>
              <a:buClr>
                <a:srgbClr val="F49100"/>
              </a:buClr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4pPr>
            <a:lvl5pPr marL="2160000" marR="0" lvl="4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5pPr>
            <a:lvl6pPr marL="2592000" marR="0" lvl="5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6pPr>
            <a:lvl7pPr marL="3024000" marR="0" lvl="6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7pPr>
            <a:lvl8pPr marL="3456000" marR="0" lvl="7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8pPr>
            <a:lvl9pPr marL="3887999" marR="0" lvl="8" indent="-216000" rtl="0">
              <a:spcBef>
                <a:spcPts val="0"/>
              </a:spcBef>
              <a:spcAft>
                <a:spcPts val="283"/>
              </a:spcAft>
              <a:buClr>
                <a:srgbClr val="F49100"/>
              </a:buClr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  <a:ea typeface="Droid Sans" pitchFamily="2"/>
                <a:cs typeface="Lohit Hindi" pitchFamily="2"/>
              </a:defRPr>
            </a:lvl9pPr>
          </a:lstStyle>
          <a:p>
            <a:pPr marL="0" indent="0"/>
            <a:endParaRPr lang="es-AR" altLang="zh-TW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457200" y="121320"/>
            <a:ext cx="1079856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宜蘭縣營業衛生管理自治條例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4294967295"/>
          </p:nvPr>
        </p:nvSpPr>
        <p:spPr>
          <a:xfrm>
            <a:off x="182880" y="2286360"/>
            <a:ext cx="11612880" cy="557784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None/>
            </a:pPr>
            <a:r>
              <a:rPr lang="zh-CN" altLang="en-US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第六條、</a:t>
            </a:r>
            <a:r>
              <a:rPr lang="zh-CN" altLang="en-US" sz="28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營業場所從業人員應經健康檢查合格後，始得從業；服</a:t>
            </a:r>
          </a:p>
          <a:p>
            <a:pPr marL="0" lvl="0" indent="0" algn="l">
              <a:buNone/>
            </a:pPr>
            <a:r>
              <a:rPr lang="es-AR" sz="28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   </a:t>
            </a:r>
            <a:r>
              <a:rPr lang="zh-CN" altLang="en-US" sz="28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務期間應依附表一規定，</a:t>
            </a:r>
            <a:r>
              <a:rPr lang="zh-CN" altLang="en-US" sz="28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每年接受一次</a:t>
            </a:r>
            <a:r>
              <a:rPr lang="zh-CN" altLang="en-US" sz="28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健康檢查。</a:t>
            </a:r>
          </a:p>
          <a:p>
            <a:pPr marL="0" lvl="0" indent="0" algn="l">
              <a:buNone/>
            </a:pPr>
            <a:endParaRPr lang="es-AR" sz="2800" b="1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0" lvl="0" indent="0" algn="l">
              <a:buNone/>
            </a:pPr>
            <a:endParaRPr lang="es-AR" sz="2800" b="1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0" lvl="0" indent="0" algn="l">
              <a:buNone/>
            </a:pPr>
            <a:endParaRPr lang="es-AR" sz="2800" b="1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0" lvl="0" indent="0" algn="l">
              <a:buNone/>
            </a:pPr>
            <a:r>
              <a:rPr lang="es-AR" sz="28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</a:t>
            </a:r>
            <a:r>
              <a:rPr lang="zh-CN" altLang="en-US" sz="28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第七條、營業場所應將</a:t>
            </a:r>
            <a:r>
              <a:rPr lang="zh-CN" altLang="en-US" sz="28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從業人員名冊</a:t>
            </a:r>
            <a:r>
              <a:rPr lang="zh-CN" altLang="en-US" sz="28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及</a:t>
            </a:r>
            <a:r>
              <a:rPr lang="zh-CN" altLang="en-US" sz="28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健康檢查紀錄</a:t>
            </a:r>
            <a:r>
              <a:rPr lang="zh-CN" altLang="en-US" sz="28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，置於營 </a:t>
            </a:r>
            <a:r>
              <a:rPr lang="es-AR" sz="28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                      </a:t>
            </a:r>
            <a:r>
              <a:rPr lang="zh-CN" altLang="en-US" sz="28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業場所備查。</a:t>
            </a:r>
          </a:p>
          <a:p>
            <a:pPr marL="0" lvl="0" indent="0" algn="l">
              <a:buNone/>
            </a:pPr>
            <a:r>
              <a:rPr lang="es-AR" sz="28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</a:t>
            </a:r>
          </a:p>
          <a:p>
            <a:pPr marL="0" lvl="0" indent="0" algn="ctr">
              <a:buNone/>
            </a:pPr>
            <a:endParaRPr lang="es-AR" b="1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0" lvl="0" indent="0" algn="ctr">
              <a:buNone/>
            </a:pPr>
            <a:endParaRPr lang="es-AR" sz="2400" b="1">
              <a:solidFill>
                <a:srgbClr val="04617B"/>
              </a:solidFill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營業衛生從業人員健康檢查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tbl" idx="4294967295"/>
          </p:nvPr>
        </p:nvPicPr>
        <p:blipFill>
          <a:blip r:embed="rId3"/>
          <a:stretch>
            <a:fillRect/>
          </a:stretch>
        </p:blipFill>
        <p:spPr>
          <a:xfrm>
            <a:off x="524880" y="2011680"/>
            <a:ext cx="10630440" cy="511992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員工名冊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7359" y="1890000"/>
            <a:ext cx="9938160" cy="50292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宜蘭縣營業衛生管理自治條例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4294967295"/>
          </p:nvPr>
        </p:nvSpPr>
        <p:spPr>
          <a:xfrm>
            <a:off x="50400" y="1995120"/>
            <a:ext cx="11745360" cy="50292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None/>
            </a:pPr>
            <a:r>
              <a:rPr lang="zh-CN" altLang="en-US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第九條、</a:t>
            </a:r>
          </a:p>
          <a:p>
            <a:pPr marL="0" lvl="0" indent="0" algn="l">
              <a:buNone/>
            </a:pPr>
            <a:r>
              <a:rPr lang="es-AR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一、營業場所</a:t>
            </a:r>
            <a:r>
              <a:rPr lang="zh-CN" altLang="en-US" sz="2600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中央空調系統之冷卻水塔、蓄水池及水塔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等設備，每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六個月 </a:t>
            </a:r>
            <a:r>
              <a:rPr lang="es-AR" sz="2600" b="1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      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應定期清洗消毒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一次以上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。設有分離式或 窗型冷氣隻濾網，應定期清 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洗消毒。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二、營業場所應設置病媒防制設施，避免有妨害衛生之病媒及孳生源。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三、營業場所應保持空氣清新，密閉之空間應有空調設備，並有適當採光或 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照明、維持環境整潔衛生、設置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有蓋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垃圾桶及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資源回收桶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四、營業場所之設施及用品，被法定傳染病原污染，或有被污染之虞，應依 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傳染病防治法相關規定實施消毒、焚毀或為必要之處置。營業場所之從 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業人員曾與法定傳染病病人接觸或疑似被傳染者，主管機關得依傳染病 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防治法相關規定予以必要之處置。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清潔紀錄表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5760" y="1645920"/>
            <a:ext cx="11064240" cy="530352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CN" altLang="en-US" sz="4400"/>
              <a:t>宜蘭縣營業衛生管理自治條例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4294967295"/>
          </p:nvPr>
        </p:nvSpPr>
        <p:spPr>
          <a:xfrm>
            <a:off x="781919" y="781559"/>
            <a:ext cx="10282320" cy="744804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None/>
            </a:pPr>
            <a:r>
              <a:rPr lang="zh-CN" altLang="en-US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第九條、</a:t>
            </a:r>
          </a:p>
          <a:p>
            <a:pPr marL="0" lvl="0" indent="0" algn="l">
              <a:buNone/>
            </a:pPr>
            <a:r>
              <a:rPr lang="es-AR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五、營業場所之廁所，應經常消毒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消毒方法見附表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、除臭， 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隨時保持清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潔，並符合下列規定：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            (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一</a:t>
            </a: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)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應採沖水式之便器。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            (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二</a:t>
            </a: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)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地面及牆壁應採用不透水、易洗不納污垢之材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料建築。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            (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三</a:t>
            </a: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)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應有通風設備，並備廢棄物容器。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            (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四</a:t>
            </a: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)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應有洗手設備，並備</a:t>
            </a:r>
            <a:r>
              <a:rPr lang="zh-CN" altLang="en-US" sz="2600">
                <a:solidFill>
                  <a:srgbClr val="FF3333"/>
                </a:solidFill>
                <a:latin typeface="DFKai-SB" pitchFamily="2"/>
                <a:ea typeface="DFKai-SB" pitchFamily="2"/>
              </a:rPr>
              <a:t>清潔劑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及</a:t>
            </a:r>
            <a:r>
              <a:rPr lang="zh-CN" altLang="en-US" sz="2600">
                <a:solidFill>
                  <a:srgbClr val="FF3333"/>
                </a:solidFill>
                <a:latin typeface="DFKai-SB" pitchFamily="2"/>
                <a:ea typeface="DFKai-SB" pitchFamily="2"/>
              </a:rPr>
              <a:t>烘手器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或</a:t>
            </a:r>
            <a:r>
              <a:rPr lang="zh-CN" altLang="en-US" sz="2600">
                <a:solidFill>
                  <a:srgbClr val="FF3333"/>
                </a:solidFill>
                <a:latin typeface="DFKai-SB" pitchFamily="2"/>
                <a:ea typeface="DFKai-SB" pitchFamily="2"/>
              </a:rPr>
              <a:t>經消毒之擦手巾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            (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五</a:t>
            </a:r>
            <a:r>
              <a:rPr lang="es-AR" sz="2600" b="1">
                <a:solidFill>
                  <a:srgbClr val="000000"/>
                </a:solidFill>
                <a:latin typeface="DFKai-SB" pitchFamily="34"/>
                <a:ea typeface="DFKai-SB" pitchFamily="34"/>
              </a:rPr>
              <a:t>)</a:t>
            </a:r>
            <a:r>
              <a:rPr lang="zh-CN" altLang="en-US" sz="2600">
                <a:solidFill>
                  <a:srgbClr val="FF3333"/>
                </a:solidFill>
                <a:latin typeface="DFKai-SB" pitchFamily="2"/>
                <a:ea typeface="DFKai-SB" pitchFamily="2"/>
              </a:rPr>
              <a:t>公用廁所應備有清理紀錄表</a:t>
            </a:r>
            <a:r>
              <a:rPr lang="zh-CN" altLang="en-US" sz="2600">
                <a:solidFill>
                  <a:srgbClr val="000000"/>
                </a:solidFill>
                <a:latin typeface="DFKai-SB" pitchFamily="2"/>
                <a:ea typeface="DFKai-SB" pitchFamily="2"/>
              </a:rPr>
              <a:t>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六、營業場所應備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簡易醫藥衛材</a:t>
            </a:r>
            <a:r>
              <a:rPr lang="es-AR" sz="2600" b="1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消毒棉棒、</a:t>
            </a:r>
            <a:r>
              <a:rPr lang="es-AR" sz="2600" b="1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OK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绷、生理食鹽水、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             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優碘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，應隨時補充並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不得逾有效期限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。</a:t>
            </a:r>
          </a:p>
          <a:p>
            <a:pPr marL="0" lvl="0" indent="0" algn="l">
              <a:buNone/>
            </a:pP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七、營業場所之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飲用水水源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，應符合</a:t>
            </a:r>
            <a:r>
              <a:rPr lang="zh-CN" altLang="en-US" sz="2600">
                <a:solidFill>
                  <a:srgbClr val="FF3333"/>
                </a:solidFill>
                <a:latin typeface="微軟正黑體" pitchFamily="34"/>
                <a:ea typeface="微軟正黑體" pitchFamily="34"/>
              </a:rPr>
              <a:t>飲用水水源水質標準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；位於自 </a:t>
            </a:r>
            <a:r>
              <a:rPr lang="es-AR" sz="2600" b="1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          </a:t>
            </a:r>
            <a:r>
              <a:rPr lang="zh-CN" altLang="en-US" sz="260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來水供應地區者，應接用自來水作為飲用水。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599040" y="121320"/>
            <a:ext cx="1079856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 altLang="zh-TW"/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7200" y="457200"/>
            <a:ext cx="10605960" cy="649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v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ivid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ivid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1311</Words>
  <Application>Microsoft Office PowerPoint</Application>
  <PresentationFormat>如螢幕大小 (4:3)</PresentationFormat>
  <Paragraphs>123</Paragraphs>
  <Slides>20</Slides>
  <Notes>20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20</vt:i4>
      </vt:variant>
    </vt:vector>
  </HeadingPairs>
  <TitlesOfParts>
    <vt:vector size="23" baseType="lpstr">
      <vt:lpstr>Vivid</vt:lpstr>
      <vt:lpstr>Vivid1</vt:lpstr>
      <vt:lpstr>Vivid2</vt:lpstr>
      <vt:lpstr>宜蘭縣營業衛生管理自治條例說明</vt:lpstr>
      <vt:lpstr>宜蘭縣營業衛生管理自治條例</vt:lpstr>
      <vt:lpstr>宜蘭縣營業衛生管理自治條例</vt:lpstr>
      <vt:lpstr>營業衛生從業人員健康檢查</vt:lpstr>
      <vt:lpstr>員工名冊</vt:lpstr>
      <vt:lpstr>宜蘭縣營業衛生管理自治條例</vt:lpstr>
      <vt:lpstr>清潔紀錄表</vt:lpstr>
      <vt:lpstr>宜蘭縣營業衛生管理自治條例</vt:lpstr>
      <vt:lpstr>PowerPoint 簡報</vt:lpstr>
      <vt:lpstr>PowerPoint 簡報</vt:lpstr>
      <vt:lpstr>宜蘭縣營業衛生管理自治條例</vt:lpstr>
      <vt:lpstr>宜蘭縣營業衛生管理自治條例</vt:lpstr>
      <vt:lpstr>宜蘭縣營業衛生管理自治條例</vt:lpstr>
      <vt:lpstr>罰則</vt:lpstr>
      <vt:lpstr>稽查重點整理</vt:lpstr>
      <vt:lpstr>       下載專區</vt:lpstr>
      <vt:lpstr>PowerPoint 簡報</vt:lpstr>
      <vt:lpstr>PowerPoint 簡報</vt:lpstr>
      <vt:lpstr>PowerPoint 簡報</vt:lpstr>
      <vt:lpstr>謝謝聆聽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宜蘭縣營業衛生管理自治條例說明</dc:title>
  <dc:creator>宜蘭縣旅館商業同業公會</dc:creator>
  <cp:lastModifiedBy>公會</cp:lastModifiedBy>
  <cp:revision>31</cp:revision>
  <dcterms:created xsi:type="dcterms:W3CDTF">2018-01-26T10:31:31Z</dcterms:created>
  <dcterms:modified xsi:type="dcterms:W3CDTF">2018-04-17T02:45:39Z</dcterms:modified>
</cp:coreProperties>
</file>